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Masters/slideMaster1.xml" ContentType="application/vnd.openxmlformats-officedocument.presentationml.slideMaster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20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</p:sldIdLst>
  <p:sldSz cx="18288000" cy="10287000"/>
  <p:notesSz cx="6858000" cy="9144000"/>
  <p:embeddedFontLst>
    <p:embeddedFont>
      <p:font typeface="ADLaM Display" panose="02010000000000000000" pitchFamily="2" charset="0"/>
      <p:regular r:id="rId4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39" d="100"/>
          <a:sy n="39" d="100"/>
        </p:scale>
        <p:origin x="940" y="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50" Type="http://schemas.openxmlformats.org/officeDocument/2006/relationships/customXml" Target="../customXml/item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customXml" Target="../customXml/item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customXml" Target="../customXml/item3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svg>
</file>

<file path=ppt/media/image21.png>
</file>

<file path=ppt/media/image22.png>
</file>

<file path=ppt/media/image23.svg>
</file>

<file path=ppt/media/image24.pn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svg>
</file>

<file path=ppt/media/image45.png>
</file>

<file path=ppt/media/image46.svg>
</file>

<file path=ppt/media/image47.png>
</file>

<file path=ppt/media/image48.png>
</file>

<file path=ppt/media/image49.svg>
</file>

<file path=ppt/media/image5.png>
</file>

<file path=ppt/media/image50.png>
</file>

<file path=ppt/media/image51.gif>
</file>

<file path=ppt/media/image52.png>
</file>

<file path=ppt/media/image53.svg>
</file>

<file path=ppt/media/image54.png>
</file>

<file path=ppt/media/image55.svg>
</file>

<file path=ppt/media/image56.png>
</file>

<file path=ppt/media/image57.png>
</file>

<file path=ppt/media/image58.png>
</file>

<file path=ppt/media/image59.png>
</file>

<file path=ppt/media/image6.png>
</file>

<file path=ppt/media/image60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11.11.2025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Traffic sent over a secure connection to a private server. Creates a secure tunnel where traffic can go through</a:t>
            </a:r>
          </a:p>
          <a:p>
            <a:endParaRPr lang="en-US"/>
          </a:p>
          <a:p>
            <a:r>
              <a:rPr lang="en-US"/>
              <a:t>Benefit: Secure access from anywhere</a:t>
            </a:r>
          </a:p>
          <a:p>
            <a:r>
              <a:rPr lang="en-US"/>
              <a:t>Con: Needs configuration, can slow traffic down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Coaxial</a:t>
            </a:r>
          </a:p>
          <a:p>
            <a:r>
              <a:rPr lang="en-US"/>
              <a:t>Twisted Pair</a:t>
            </a:r>
          </a:p>
          <a:p>
            <a:endParaRPr lang="en-US"/>
          </a:p>
          <a:p>
            <a:r>
              <a:rPr lang="en-US"/>
              <a:t>Pros: Flexible, Cost effective, Durable, More reliable</a:t>
            </a:r>
          </a:p>
          <a:p>
            <a:endParaRPr lang="en-US"/>
          </a:p>
          <a:p>
            <a:r>
              <a:rPr lang="en-US"/>
              <a:t>Cons: However prone to interference, slower than other methods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Single Mode - one path of light through a small core over long distances (expensive)</a:t>
            </a:r>
          </a:p>
          <a:p>
            <a:endParaRPr lang="en-US"/>
          </a:p>
          <a:p>
            <a:r>
              <a:rPr lang="en-US"/>
              <a:t>Multi Mode- multiple paths of light in larger core for shorter distances (cheaper)</a:t>
            </a:r>
          </a:p>
          <a:p>
            <a:endParaRPr lang="en-US"/>
          </a:p>
          <a:p>
            <a:r>
              <a:rPr lang="en-US"/>
              <a:t>Pros: Better data transfer, not prone to interference</a:t>
            </a:r>
          </a:p>
          <a:p>
            <a:r>
              <a:rPr lang="en-US"/>
              <a:t>Cons: Expensive, easy to break, lack of flexibility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Pros: Offers flexibility, easy connection, cost effective, hackable</a:t>
            </a:r>
          </a:p>
          <a:p>
            <a:endParaRPr lang="en-US"/>
          </a:p>
          <a:p>
            <a:r>
              <a:rPr lang="en-US"/>
              <a:t>Cons: Limited range, slower speed, prone to interference, less mobility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https://www.youtube.com/watch?v=E_9mlCpmnuk&amp;t=42s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Benefits: resource sharing, communication, and collaboration, and can improve efficiency </a:t>
            </a:r>
          </a:p>
          <a:p>
            <a:r>
              <a:rPr lang="en-US"/>
              <a:t>and data access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Drawbacks: security risks, costs of setup and maintenance, and potential network failures.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Drawbacks: security risks, costs of setup and maintenance, and potential network failures.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Benefits - Convenient, Low Power</a:t>
            </a:r>
          </a:p>
          <a:p>
            <a:endParaRPr lang="en-US"/>
          </a:p>
          <a:p>
            <a:r>
              <a:rPr lang="en-US"/>
              <a:t>Cons- Short range, low speed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Benefit: Enables global communication</a:t>
            </a:r>
          </a:p>
          <a:p>
            <a:endParaRPr lang="en-US"/>
          </a:p>
          <a:p>
            <a:r>
              <a:rPr lang="en-US"/>
              <a:t>Drawback: expensive infrastructure, latency, security risks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Benefits: Connects nearby buildings/branches</a:t>
            </a:r>
          </a:p>
          <a:p>
            <a:endParaRPr lang="en-US"/>
          </a:p>
          <a:p>
            <a:r>
              <a:rPr lang="en-US"/>
              <a:t>Drawbacks: More costly and complex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Benefits: Connects nearby buildings/branches</a:t>
            </a:r>
          </a:p>
          <a:p>
            <a:endParaRPr lang="en-US"/>
          </a:p>
          <a:p>
            <a:r>
              <a:rPr lang="en-US"/>
              <a:t>Drawbacks: More costly and complex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8.svg"/><Relationship Id="rId4" Type="http://schemas.openxmlformats.org/officeDocument/2006/relationships/image" Target="../media/image2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3.sv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sv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5.sv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7.sv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sv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png"/><Relationship Id="rId3" Type="http://schemas.openxmlformats.org/officeDocument/2006/relationships/image" Target="../media/image49.svg"/><Relationship Id="rId7" Type="http://schemas.openxmlformats.org/officeDocument/2006/relationships/image" Target="../media/image53.sv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2.png"/><Relationship Id="rId5" Type="http://schemas.openxmlformats.org/officeDocument/2006/relationships/image" Target="../media/image51.gif"/><Relationship Id="rId4" Type="http://schemas.openxmlformats.org/officeDocument/2006/relationships/image" Target="../media/image50.png"/><Relationship Id="rId9" Type="http://schemas.openxmlformats.org/officeDocument/2006/relationships/image" Target="../media/image55.sv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sv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0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>
            <a:off x="-1183341" y="1965021"/>
            <a:ext cx="6884984" cy="3872804"/>
          </a:xfrm>
          <a:custGeom>
            <a:avLst/>
            <a:gdLst/>
            <a:ahLst/>
            <a:cxnLst/>
            <a:rect l="l" t="t" r="r" b="b"/>
            <a:pathLst>
              <a:path w="6884984" h="3872804">
                <a:moveTo>
                  <a:pt x="0" y="0"/>
                </a:moveTo>
                <a:lnTo>
                  <a:pt x="6884984" y="0"/>
                </a:lnTo>
                <a:lnTo>
                  <a:pt x="6884984" y="3872804"/>
                </a:lnTo>
                <a:lnTo>
                  <a:pt x="0" y="387280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Freeform 4"/>
          <p:cNvSpPr/>
          <p:nvPr/>
        </p:nvSpPr>
        <p:spPr>
          <a:xfrm>
            <a:off x="4417263" y="6632071"/>
            <a:ext cx="3864112" cy="3400419"/>
          </a:xfrm>
          <a:custGeom>
            <a:avLst/>
            <a:gdLst/>
            <a:ahLst/>
            <a:cxnLst/>
            <a:rect l="l" t="t" r="r" b="b"/>
            <a:pathLst>
              <a:path w="3864112" h="3400419">
                <a:moveTo>
                  <a:pt x="0" y="0"/>
                </a:moveTo>
                <a:lnTo>
                  <a:pt x="3864112" y="0"/>
                </a:lnTo>
                <a:lnTo>
                  <a:pt x="3864112" y="3400419"/>
                </a:lnTo>
                <a:lnTo>
                  <a:pt x="0" y="340041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5" name="Freeform 5"/>
          <p:cNvSpPr/>
          <p:nvPr/>
        </p:nvSpPr>
        <p:spPr>
          <a:xfrm>
            <a:off x="13258683" y="808508"/>
            <a:ext cx="5029317" cy="5029317"/>
          </a:xfrm>
          <a:custGeom>
            <a:avLst/>
            <a:gdLst/>
            <a:ahLst/>
            <a:cxnLst/>
            <a:rect l="l" t="t" r="r" b="b"/>
            <a:pathLst>
              <a:path w="5029317" h="5029317">
                <a:moveTo>
                  <a:pt x="0" y="0"/>
                </a:moveTo>
                <a:lnTo>
                  <a:pt x="5029317" y="0"/>
                </a:lnTo>
                <a:lnTo>
                  <a:pt x="5029317" y="5029317"/>
                </a:lnTo>
                <a:lnTo>
                  <a:pt x="0" y="502931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6" name="Freeform 6"/>
          <p:cNvSpPr/>
          <p:nvPr/>
        </p:nvSpPr>
        <p:spPr>
          <a:xfrm>
            <a:off x="11285652" y="5837825"/>
            <a:ext cx="7002348" cy="3956009"/>
          </a:xfrm>
          <a:custGeom>
            <a:avLst/>
            <a:gdLst/>
            <a:ahLst/>
            <a:cxnLst/>
            <a:rect l="l" t="t" r="r" b="b"/>
            <a:pathLst>
              <a:path w="7002348" h="3956009">
                <a:moveTo>
                  <a:pt x="0" y="0"/>
                </a:moveTo>
                <a:lnTo>
                  <a:pt x="7002348" y="0"/>
                </a:lnTo>
                <a:lnTo>
                  <a:pt x="7002348" y="3956009"/>
                </a:lnTo>
                <a:lnTo>
                  <a:pt x="0" y="395600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7" name="Freeform 7"/>
          <p:cNvSpPr/>
          <p:nvPr/>
        </p:nvSpPr>
        <p:spPr>
          <a:xfrm>
            <a:off x="6349319" y="1665009"/>
            <a:ext cx="5227405" cy="5227405"/>
          </a:xfrm>
          <a:custGeom>
            <a:avLst/>
            <a:gdLst/>
            <a:ahLst/>
            <a:cxnLst/>
            <a:rect l="l" t="t" r="r" b="b"/>
            <a:pathLst>
              <a:path w="5227405" h="5227405">
                <a:moveTo>
                  <a:pt x="0" y="0"/>
                </a:moveTo>
                <a:lnTo>
                  <a:pt x="5227406" y="0"/>
                </a:lnTo>
                <a:lnTo>
                  <a:pt x="5227406" y="5227405"/>
                </a:lnTo>
                <a:lnTo>
                  <a:pt x="0" y="522740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8" name="TextBox 8"/>
          <p:cNvSpPr txBox="1"/>
          <p:nvPr/>
        </p:nvSpPr>
        <p:spPr>
          <a:xfrm>
            <a:off x="3923605" y="404918"/>
            <a:ext cx="10440789" cy="12268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79"/>
              </a:lnSpc>
            </a:pPr>
            <a:r>
              <a:rPr lang="en-US" sz="71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What are these objects?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>
            <a:off x="7086600" y="5917690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TextBox 4"/>
          <p:cNvSpPr txBox="1"/>
          <p:nvPr/>
        </p:nvSpPr>
        <p:spPr>
          <a:xfrm>
            <a:off x="663388" y="1515493"/>
            <a:ext cx="17624612" cy="40170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40"/>
              </a:lnSpc>
            </a:pPr>
            <a:r>
              <a:rPr lang="en-US" sz="460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One of the most common and simplest types of network. Connects groups of devices across a short distance, either in the same building or buildings that are within close proximity to each other. Uses Wi-Fi/Ethernet (also known as WLAN if wireless)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833786" y="-152400"/>
            <a:ext cx="12620427" cy="1368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199"/>
              </a:lnSpc>
            </a:pPr>
            <a:r>
              <a:rPr lang="en-US" sz="79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Local Area Network (LAN)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TextBox 3"/>
          <p:cNvSpPr txBox="1"/>
          <p:nvPr/>
        </p:nvSpPr>
        <p:spPr>
          <a:xfrm>
            <a:off x="7489732" y="3435894"/>
            <a:ext cx="9525" cy="2057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18"/>
              </a:lnSpc>
              <a:spcBef>
                <a:spcPct val="0"/>
              </a:spcBef>
            </a:pPr>
            <a:endParaRPr/>
          </a:p>
        </p:txBody>
      </p:sp>
      <p:sp>
        <p:nvSpPr>
          <p:cNvPr id="4" name="Freeform 4"/>
          <p:cNvSpPr/>
          <p:nvPr/>
        </p:nvSpPr>
        <p:spPr>
          <a:xfrm>
            <a:off x="4298754" y="549266"/>
            <a:ext cx="9188469" cy="9188469"/>
          </a:xfrm>
          <a:custGeom>
            <a:avLst/>
            <a:gdLst/>
            <a:ahLst/>
            <a:cxnLst/>
            <a:rect l="l" t="t" r="r" b="b"/>
            <a:pathLst>
              <a:path w="9188469" h="9188469">
                <a:moveTo>
                  <a:pt x="0" y="0"/>
                </a:moveTo>
                <a:lnTo>
                  <a:pt x="9188469" y="0"/>
                </a:lnTo>
                <a:lnTo>
                  <a:pt x="9188469" y="9188468"/>
                </a:lnTo>
                <a:lnTo>
                  <a:pt x="0" y="918846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>
            <a:off x="7418294" y="5581543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TextBox 4"/>
          <p:cNvSpPr txBox="1"/>
          <p:nvPr/>
        </p:nvSpPr>
        <p:spPr>
          <a:xfrm>
            <a:off x="663388" y="1345458"/>
            <a:ext cx="17624612" cy="40170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40"/>
              </a:lnSpc>
            </a:pPr>
            <a:r>
              <a:rPr lang="en-US" sz="460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Cover a wide area for communication between computers. The internet is an example of a WAN. May also be used to connect lots of LANS to a WAN, such as a head office and satellite offices around the country. Can be wired i.e. fibre, copper but also satellite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438400" y="-152400"/>
            <a:ext cx="13258106" cy="13684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199"/>
              </a:lnSpc>
            </a:pPr>
            <a:r>
              <a:rPr lang="en-US" sz="7999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Wide Area Network (WAN)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>
            <a:off x="2593330" y="0"/>
            <a:ext cx="14015434" cy="9635611"/>
          </a:xfrm>
          <a:custGeom>
            <a:avLst/>
            <a:gdLst/>
            <a:ahLst/>
            <a:cxnLst/>
            <a:rect l="l" t="t" r="r" b="b"/>
            <a:pathLst>
              <a:path w="14015434" h="9635611">
                <a:moveTo>
                  <a:pt x="0" y="0"/>
                </a:moveTo>
                <a:lnTo>
                  <a:pt x="14015433" y="0"/>
                </a:lnTo>
                <a:lnTo>
                  <a:pt x="14015433" y="9635611"/>
                </a:lnTo>
                <a:lnTo>
                  <a:pt x="0" y="96356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TextBox 4"/>
          <p:cNvSpPr txBox="1"/>
          <p:nvPr/>
        </p:nvSpPr>
        <p:spPr>
          <a:xfrm>
            <a:off x="7489732" y="3435894"/>
            <a:ext cx="9525" cy="2057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18"/>
              </a:lnSpc>
              <a:spcBef>
                <a:spcPct val="0"/>
              </a:spcBef>
            </a:pP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>
            <a:off x="7068439" y="5143500"/>
            <a:ext cx="4151122" cy="4114800"/>
          </a:xfrm>
          <a:custGeom>
            <a:avLst/>
            <a:gdLst/>
            <a:ahLst/>
            <a:cxnLst/>
            <a:rect l="l" t="t" r="r" b="b"/>
            <a:pathLst>
              <a:path w="4151122" h="4114800">
                <a:moveTo>
                  <a:pt x="0" y="0"/>
                </a:moveTo>
                <a:lnTo>
                  <a:pt x="4151122" y="0"/>
                </a:lnTo>
                <a:lnTo>
                  <a:pt x="415112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TextBox 4"/>
          <p:cNvSpPr txBox="1"/>
          <p:nvPr/>
        </p:nvSpPr>
        <p:spPr>
          <a:xfrm>
            <a:off x="642826" y="1660505"/>
            <a:ext cx="17645174" cy="3207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40"/>
              </a:lnSpc>
            </a:pPr>
            <a:r>
              <a:rPr lang="en-US" sz="460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A network that bis bigger than LAN but smaller than WAN. Used to connect buildings together i.e. across a campus, city, geographical area. They usually use fibreoptics as a fast and reliable method of data transfer.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53107" y="-152400"/>
            <a:ext cx="16981786" cy="1368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199"/>
              </a:lnSpc>
            </a:pPr>
            <a:r>
              <a:rPr lang="en-US" sz="79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Metropolitan Area Network (MAN)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>
            <a:off x="5656876" y="3121959"/>
            <a:ext cx="8443449" cy="6438130"/>
          </a:xfrm>
          <a:custGeom>
            <a:avLst/>
            <a:gdLst/>
            <a:ahLst/>
            <a:cxnLst/>
            <a:rect l="l" t="t" r="r" b="b"/>
            <a:pathLst>
              <a:path w="8443449" h="6438130">
                <a:moveTo>
                  <a:pt x="0" y="0"/>
                </a:moveTo>
                <a:lnTo>
                  <a:pt x="8443450" y="0"/>
                </a:lnTo>
                <a:lnTo>
                  <a:pt x="8443450" y="6438130"/>
                </a:lnTo>
                <a:lnTo>
                  <a:pt x="0" y="643813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TextBox 4"/>
          <p:cNvSpPr txBox="1"/>
          <p:nvPr/>
        </p:nvSpPr>
        <p:spPr>
          <a:xfrm>
            <a:off x="0" y="-152400"/>
            <a:ext cx="18288000" cy="27876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199"/>
              </a:lnSpc>
            </a:pPr>
            <a:r>
              <a:rPr lang="en-US" sz="79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Why might a MAN be more complex than a LAN?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>
            <a:off x="7081444" y="5143500"/>
            <a:ext cx="4125113" cy="4114800"/>
          </a:xfrm>
          <a:custGeom>
            <a:avLst/>
            <a:gdLst/>
            <a:ahLst/>
            <a:cxnLst/>
            <a:rect l="l" t="t" r="r" b="b"/>
            <a:pathLst>
              <a:path w="4125113" h="4114800">
                <a:moveTo>
                  <a:pt x="0" y="0"/>
                </a:moveTo>
                <a:lnTo>
                  <a:pt x="4125112" y="0"/>
                </a:lnTo>
                <a:lnTo>
                  <a:pt x="412511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TextBox 4"/>
          <p:cNvSpPr txBox="1"/>
          <p:nvPr/>
        </p:nvSpPr>
        <p:spPr>
          <a:xfrm>
            <a:off x="663388" y="2062634"/>
            <a:ext cx="17624612" cy="2397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40"/>
              </a:lnSpc>
            </a:pPr>
            <a:r>
              <a:rPr lang="en-US" sz="460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A secure connection to another network over the internet. This makes it possible to establish a private, safer and more secure network from a public internet connection, using encryption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524000" y="-152400"/>
            <a:ext cx="14946362" cy="13684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199"/>
              </a:lnSpc>
            </a:pPr>
            <a:r>
              <a:rPr lang="en-US" sz="7999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Virtual Private Network (VPN)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>
            <a:off x="1633274" y="1028700"/>
            <a:ext cx="15021452" cy="6751663"/>
          </a:xfrm>
          <a:custGeom>
            <a:avLst/>
            <a:gdLst/>
            <a:ahLst/>
            <a:cxnLst/>
            <a:rect l="l" t="t" r="r" b="b"/>
            <a:pathLst>
              <a:path w="15021452" h="6751663">
                <a:moveTo>
                  <a:pt x="0" y="0"/>
                </a:moveTo>
                <a:lnTo>
                  <a:pt x="15021452" y="0"/>
                </a:lnTo>
                <a:lnTo>
                  <a:pt x="15021452" y="6751663"/>
                </a:lnTo>
                <a:lnTo>
                  <a:pt x="0" y="675166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TextBox 4"/>
          <p:cNvSpPr txBox="1"/>
          <p:nvPr/>
        </p:nvSpPr>
        <p:spPr>
          <a:xfrm>
            <a:off x="7489732" y="3435894"/>
            <a:ext cx="9525" cy="2057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18"/>
              </a:lnSpc>
              <a:spcBef>
                <a:spcPct val="0"/>
              </a:spcBef>
            </a:pP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>
            <a:off x="5792367" y="2635255"/>
            <a:ext cx="6703266" cy="6946390"/>
          </a:xfrm>
          <a:custGeom>
            <a:avLst/>
            <a:gdLst/>
            <a:ahLst/>
            <a:cxnLst/>
            <a:rect l="l" t="t" r="r" b="b"/>
            <a:pathLst>
              <a:path w="6703266" h="6946390">
                <a:moveTo>
                  <a:pt x="0" y="0"/>
                </a:moveTo>
                <a:lnTo>
                  <a:pt x="6703266" y="0"/>
                </a:lnTo>
                <a:lnTo>
                  <a:pt x="6703266" y="6946390"/>
                </a:lnTo>
                <a:lnTo>
                  <a:pt x="0" y="694639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TextBox 4"/>
          <p:cNvSpPr txBox="1"/>
          <p:nvPr/>
        </p:nvSpPr>
        <p:spPr>
          <a:xfrm>
            <a:off x="0" y="-152400"/>
            <a:ext cx="18288000" cy="27876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199"/>
              </a:lnSpc>
            </a:pPr>
            <a:r>
              <a:rPr lang="en-US" sz="79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Why might a company want users to use VPN’s when working from home?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TextBox 3"/>
          <p:cNvSpPr txBox="1"/>
          <p:nvPr/>
        </p:nvSpPr>
        <p:spPr>
          <a:xfrm>
            <a:off x="2743201" y="1799615"/>
            <a:ext cx="12467778" cy="12598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360"/>
              </a:lnSpc>
            </a:pPr>
            <a:r>
              <a:rPr lang="en-US" sz="7400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Office building of 200 staff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143000" y="3262341"/>
            <a:ext cx="15709851" cy="12598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360"/>
              </a:lnSpc>
            </a:pPr>
            <a:r>
              <a:rPr lang="en-US" sz="7400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Bluetooth watch syncing to phone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8134" y="4725067"/>
            <a:ext cx="18086438" cy="12598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359"/>
              </a:lnSpc>
            </a:pPr>
            <a:r>
              <a:rPr lang="en-US" sz="7399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University campus linking multiple sites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8133" y="6137229"/>
            <a:ext cx="18288000" cy="25031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80"/>
              </a:lnSpc>
            </a:pPr>
            <a:r>
              <a:rPr lang="en-US" sz="720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Remote worker connecting to a company server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826697" y="-190500"/>
            <a:ext cx="12359477" cy="170816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3999"/>
              </a:lnSpc>
            </a:pPr>
            <a:r>
              <a:rPr lang="en-US" sz="9999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Which network fits?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>
            <a:off x="7960659" y="6212955"/>
            <a:ext cx="3669090" cy="3045345"/>
          </a:xfrm>
          <a:custGeom>
            <a:avLst/>
            <a:gdLst/>
            <a:ahLst/>
            <a:cxnLst/>
            <a:rect l="l" t="t" r="r" b="b"/>
            <a:pathLst>
              <a:path w="3669090" h="3045345">
                <a:moveTo>
                  <a:pt x="0" y="0"/>
                </a:moveTo>
                <a:lnTo>
                  <a:pt x="3669090" y="0"/>
                </a:lnTo>
                <a:lnTo>
                  <a:pt x="3669090" y="3045345"/>
                </a:lnTo>
                <a:lnTo>
                  <a:pt x="0" y="304534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TextBox 4"/>
          <p:cNvSpPr txBox="1"/>
          <p:nvPr/>
        </p:nvSpPr>
        <p:spPr>
          <a:xfrm>
            <a:off x="4831010" y="404918"/>
            <a:ext cx="8625979" cy="25031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79"/>
              </a:lnSpc>
            </a:pPr>
            <a:r>
              <a:rPr lang="en-US" sz="71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Learning Objectives</a:t>
            </a:r>
          </a:p>
          <a:p>
            <a:pPr algn="ctr">
              <a:lnSpc>
                <a:spcPts val="10079"/>
              </a:lnSpc>
            </a:pPr>
            <a:endParaRPr lang="en-US" sz="7199">
              <a:solidFill>
                <a:srgbClr val="000C7D"/>
              </a:solidFill>
              <a:latin typeface="ADLaM Display"/>
              <a:ea typeface="ADLaM Display"/>
              <a:cs typeface="ADLaM Display"/>
              <a:sym typeface="ADLaM Display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952179" y="3571300"/>
            <a:ext cx="13763105" cy="7785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440"/>
              </a:lnSpc>
            </a:pPr>
            <a:r>
              <a:rPr lang="en-US" sz="4600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Compare wired vs wireless connectivity methods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162875" y="2130794"/>
            <a:ext cx="14625638" cy="7785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40"/>
              </a:lnSpc>
            </a:pPr>
            <a:r>
              <a:rPr lang="en-US" sz="460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Identify and explain the different types of networks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710185" y="5057775"/>
            <a:ext cx="14625638" cy="7785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440"/>
              </a:lnSpc>
            </a:pPr>
            <a:r>
              <a:rPr lang="en-US" sz="4600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Describe and evaluate different network topologies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>
            <a:off x="12506083" y="3086100"/>
            <a:ext cx="4463787" cy="4114800"/>
          </a:xfrm>
          <a:custGeom>
            <a:avLst/>
            <a:gdLst/>
            <a:ahLst/>
            <a:cxnLst/>
            <a:rect l="l" t="t" r="r" b="b"/>
            <a:pathLst>
              <a:path w="4463787" h="4114800">
                <a:moveTo>
                  <a:pt x="0" y="0"/>
                </a:moveTo>
                <a:lnTo>
                  <a:pt x="4463787" y="0"/>
                </a:lnTo>
                <a:lnTo>
                  <a:pt x="446378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TextBox 4"/>
          <p:cNvSpPr txBox="1"/>
          <p:nvPr/>
        </p:nvSpPr>
        <p:spPr>
          <a:xfrm>
            <a:off x="6586092" y="2724895"/>
            <a:ext cx="4847530" cy="13684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199"/>
              </a:lnSpc>
            </a:pPr>
            <a:r>
              <a:rPr lang="en-US" sz="7999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Coverage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010400" y="4182964"/>
            <a:ext cx="4194274" cy="13684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199"/>
              </a:lnSpc>
            </a:pPr>
            <a:r>
              <a:rPr lang="en-US" sz="7999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Example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7010401" y="5779994"/>
            <a:ext cx="3750568" cy="13684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199"/>
              </a:lnSpc>
            </a:pPr>
            <a:r>
              <a:rPr lang="en-US" sz="7999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Benefit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586093" y="7234149"/>
            <a:ext cx="4981674" cy="13684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199"/>
              </a:lnSpc>
            </a:pPr>
            <a:r>
              <a:rPr lang="en-US" sz="7999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Drawback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572000" y="79366"/>
            <a:ext cx="8791178" cy="170816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3999"/>
              </a:lnSpc>
            </a:pPr>
            <a:r>
              <a:rPr lang="en-US" sz="9999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Network Type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>
            <a:off x="5304373" y="2571790"/>
            <a:ext cx="7679253" cy="6172200"/>
          </a:xfrm>
          <a:custGeom>
            <a:avLst/>
            <a:gdLst/>
            <a:ahLst/>
            <a:cxnLst/>
            <a:rect l="l" t="t" r="r" b="b"/>
            <a:pathLst>
              <a:path w="7679253" h="6172200">
                <a:moveTo>
                  <a:pt x="0" y="0"/>
                </a:moveTo>
                <a:lnTo>
                  <a:pt x="7679254" y="0"/>
                </a:lnTo>
                <a:lnTo>
                  <a:pt x="7679254" y="6172200"/>
                </a:lnTo>
                <a:lnTo>
                  <a:pt x="0" y="61722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TextBox 4"/>
          <p:cNvSpPr txBox="1"/>
          <p:nvPr/>
        </p:nvSpPr>
        <p:spPr>
          <a:xfrm>
            <a:off x="7489732" y="3435894"/>
            <a:ext cx="9525" cy="2057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18"/>
              </a:lnSpc>
              <a:spcBef>
                <a:spcPct val="0"/>
              </a:spcBef>
            </a:pPr>
            <a:endParaRPr/>
          </a:p>
        </p:txBody>
      </p:sp>
      <p:sp>
        <p:nvSpPr>
          <p:cNvPr id="5" name="TextBox 5"/>
          <p:cNvSpPr txBox="1"/>
          <p:nvPr/>
        </p:nvSpPr>
        <p:spPr>
          <a:xfrm>
            <a:off x="3733800" y="385868"/>
            <a:ext cx="10757049" cy="13684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199"/>
              </a:lnSpc>
            </a:pPr>
            <a:r>
              <a:rPr lang="en-US" sz="7999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Connectivity Methods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>
            <a:off x="4184276" y="2210081"/>
            <a:ext cx="5521129" cy="3282872"/>
          </a:xfrm>
          <a:custGeom>
            <a:avLst/>
            <a:gdLst/>
            <a:ahLst/>
            <a:cxnLst/>
            <a:rect l="l" t="t" r="r" b="b"/>
            <a:pathLst>
              <a:path w="5521129" h="3282872">
                <a:moveTo>
                  <a:pt x="0" y="0"/>
                </a:moveTo>
                <a:lnTo>
                  <a:pt x="5521129" y="0"/>
                </a:lnTo>
                <a:lnTo>
                  <a:pt x="5521129" y="3282872"/>
                </a:lnTo>
                <a:lnTo>
                  <a:pt x="0" y="328287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59329" b="-1371"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Freeform 4"/>
          <p:cNvSpPr/>
          <p:nvPr/>
        </p:nvSpPr>
        <p:spPr>
          <a:xfrm>
            <a:off x="10304439" y="1028700"/>
            <a:ext cx="5101899" cy="5101899"/>
          </a:xfrm>
          <a:custGeom>
            <a:avLst/>
            <a:gdLst/>
            <a:ahLst/>
            <a:cxnLst/>
            <a:rect l="l" t="t" r="r" b="b"/>
            <a:pathLst>
              <a:path w="5101899" h="5101899">
                <a:moveTo>
                  <a:pt x="0" y="0"/>
                </a:moveTo>
                <a:lnTo>
                  <a:pt x="5101899" y="0"/>
                </a:lnTo>
                <a:lnTo>
                  <a:pt x="5101899" y="5101899"/>
                </a:lnTo>
                <a:lnTo>
                  <a:pt x="0" y="510189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5" name="TextBox 5"/>
          <p:cNvSpPr txBox="1"/>
          <p:nvPr/>
        </p:nvSpPr>
        <p:spPr>
          <a:xfrm>
            <a:off x="7489732" y="3435894"/>
            <a:ext cx="9525" cy="2057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18"/>
              </a:lnSpc>
              <a:spcBef>
                <a:spcPct val="0"/>
              </a:spcBef>
            </a:pPr>
            <a:endParaRPr/>
          </a:p>
        </p:txBody>
      </p:sp>
      <p:sp>
        <p:nvSpPr>
          <p:cNvPr id="6" name="TextBox 6"/>
          <p:cNvSpPr txBox="1"/>
          <p:nvPr/>
        </p:nvSpPr>
        <p:spPr>
          <a:xfrm>
            <a:off x="4724400" y="385868"/>
            <a:ext cx="8491041" cy="13684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199"/>
              </a:lnSpc>
            </a:pPr>
            <a:r>
              <a:rPr lang="en-US" sz="7999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Copper/Ethernet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0" y="6195649"/>
            <a:ext cx="17787350" cy="2574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360"/>
              </a:lnSpc>
            </a:pPr>
            <a:r>
              <a:rPr lang="en-US" sz="740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Transmits data and electricity using copper wires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>
            <a:off x="2076882" y="1247015"/>
            <a:ext cx="14935194" cy="6888858"/>
          </a:xfrm>
          <a:custGeom>
            <a:avLst/>
            <a:gdLst/>
            <a:ahLst/>
            <a:cxnLst/>
            <a:rect l="l" t="t" r="r" b="b"/>
            <a:pathLst>
              <a:path w="14935194" h="6888858">
                <a:moveTo>
                  <a:pt x="0" y="0"/>
                </a:moveTo>
                <a:lnTo>
                  <a:pt x="14935194" y="0"/>
                </a:lnTo>
                <a:lnTo>
                  <a:pt x="14935194" y="6888858"/>
                </a:lnTo>
                <a:lnTo>
                  <a:pt x="0" y="68888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TextBox 4"/>
          <p:cNvSpPr txBox="1"/>
          <p:nvPr/>
        </p:nvSpPr>
        <p:spPr>
          <a:xfrm>
            <a:off x="7489732" y="3435894"/>
            <a:ext cx="9525" cy="2057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18"/>
              </a:lnSpc>
              <a:spcBef>
                <a:spcPct val="0"/>
              </a:spcBef>
            </a:pP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>
            <a:off x="6628909" y="1754298"/>
            <a:ext cx="5030182" cy="5030182"/>
          </a:xfrm>
          <a:custGeom>
            <a:avLst/>
            <a:gdLst/>
            <a:ahLst/>
            <a:cxnLst/>
            <a:rect l="l" t="t" r="r" b="b"/>
            <a:pathLst>
              <a:path w="5030182" h="5030182">
                <a:moveTo>
                  <a:pt x="0" y="0"/>
                </a:moveTo>
                <a:lnTo>
                  <a:pt x="5030182" y="0"/>
                </a:lnTo>
                <a:lnTo>
                  <a:pt x="5030182" y="5030182"/>
                </a:lnTo>
                <a:lnTo>
                  <a:pt x="0" y="50301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TextBox 4"/>
          <p:cNvSpPr txBox="1"/>
          <p:nvPr/>
        </p:nvSpPr>
        <p:spPr>
          <a:xfrm>
            <a:off x="7489732" y="3435894"/>
            <a:ext cx="9525" cy="2057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18"/>
              </a:lnSpc>
              <a:spcBef>
                <a:spcPct val="0"/>
              </a:spcBef>
            </a:pPr>
            <a:endParaRPr/>
          </a:p>
        </p:txBody>
      </p:sp>
      <p:sp>
        <p:nvSpPr>
          <p:cNvPr id="5" name="TextBox 5"/>
          <p:cNvSpPr txBox="1"/>
          <p:nvPr/>
        </p:nvSpPr>
        <p:spPr>
          <a:xfrm>
            <a:off x="6162675" y="385868"/>
            <a:ext cx="5641727" cy="13684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199"/>
              </a:lnSpc>
            </a:pPr>
            <a:r>
              <a:rPr lang="en-US" sz="7999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Fiber Optic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0" y="6195649"/>
            <a:ext cx="17787350" cy="2574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360"/>
              </a:lnSpc>
            </a:pPr>
            <a:r>
              <a:rPr lang="en-US" sz="740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Fibre cable made of glass that users light to transmit data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>
            <a:off x="6958001" y="1754298"/>
            <a:ext cx="3871349" cy="4399260"/>
          </a:xfrm>
          <a:custGeom>
            <a:avLst/>
            <a:gdLst/>
            <a:ahLst/>
            <a:cxnLst/>
            <a:rect l="l" t="t" r="r" b="b"/>
            <a:pathLst>
              <a:path w="3871349" h="4399260">
                <a:moveTo>
                  <a:pt x="0" y="0"/>
                </a:moveTo>
                <a:lnTo>
                  <a:pt x="3871349" y="0"/>
                </a:lnTo>
                <a:lnTo>
                  <a:pt x="3871349" y="4399260"/>
                </a:lnTo>
                <a:lnTo>
                  <a:pt x="0" y="439926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TextBox 4"/>
          <p:cNvSpPr txBox="1"/>
          <p:nvPr/>
        </p:nvSpPr>
        <p:spPr>
          <a:xfrm>
            <a:off x="7489732" y="3435894"/>
            <a:ext cx="9525" cy="2057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18"/>
              </a:lnSpc>
              <a:spcBef>
                <a:spcPct val="0"/>
              </a:spcBef>
            </a:pPr>
            <a:endParaRPr/>
          </a:p>
        </p:txBody>
      </p:sp>
      <p:sp>
        <p:nvSpPr>
          <p:cNvPr id="5" name="TextBox 5"/>
          <p:cNvSpPr txBox="1"/>
          <p:nvPr/>
        </p:nvSpPr>
        <p:spPr>
          <a:xfrm>
            <a:off x="6800850" y="385868"/>
            <a:ext cx="4384973" cy="13684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199"/>
              </a:lnSpc>
            </a:pPr>
            <a:r>
              <a:rPr lang="en-US" sz="7999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Wireless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0" y="6195649"/>
            <a:ext cx="17787350" cy="2574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360"/>
              </a:lnSpc>
            </a:pPr>
            <a:r>
              <a:rPr lang="en-US" sz="740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Connects devices using radio waves instead of physical cables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733175" y="2044339"/>
            <a:ext cx="4144945" cy="4114800"/>
          </a:xfrm>
          <a:custGeom>
            <a:avLst/>
            <a:gdLst/>
            <a:ahLst/>
            <a:cxnLst/>
            <a:rect l="l" t="t" r="r" b="b"/>
            <a:pathLst>
              <a:path w="4144945" h="4114800">
                <a:moveTo>
                  <a:pt x="0" y="0"/>
                </a:moveTo>
                <a:lnTo>
                  <a:pt x="4144945" y="0"/>
                </a:lnTo>
                <a:lnTo>
                  <a:pt x="414494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TextBox 3"/>
          <p:cNvSpPr txBox="1"/>
          <p:nvPr/>
        </p:nvSpPr>
        <p:spPr>
          <a:xfrm>
            <a:off x="463798" y="287335"/>
            <a:ext cx="17360404" cy="12268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79"/>
              </a:lnSpc>
            </a:pPr>
            <a:r>
              <a:rPr lang="en-US" sz="71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Research the network topologies below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8157319" y="1361757"/>
            <a:ext cx="1973362" cy="1368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199"/>
              </a:lnSpc>
            </a:pPr>
            <a:r>
              <a:rPr lang="en-US" sz="79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Star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879259" y="2577787"/>
            <a:ext cx="2895600" cy="1368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199"/>
              </a:lnSpc>
            </a:pPr>
            <a:r>
              <a:rPr lang="en-US" sz="79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Mesh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8065790" y="3793817"/>
            <a:ext cx="2156420" cy="1368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199"/>
              </a:lnSpc>
            </a:pPr>
            <a:r>
              <a:rPr lang="en-US" sz="79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Tree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66117" y="6416329"/>
            <a:ext cx="17921883" cy="25031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80"/>
              </a:lnSpc>
            </a:pPr>
            <a:r>
              <a:rPr lang="en-US" sz="720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Include a diagram, pros, cons and examples where it may be used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065790" y="5181249"/>
            <a:ext cx="1857524" cy="13684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199"/>
              </a:lnSpc>
            </a:pPr>
            <a:r>
              <a:rPr lang="en-US" sz="7999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Bus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115867" y="287335"/>
            <a:ext cx="8056265" cy="12268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79"/>
              </a:lnSpc>
            </a:pPr>
            <a:r>
              <a:rPr lang="en-US" sz="71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Logical vs Physical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0" y="2089241"/>
            <a:ext cx="18288000" cy="63322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79"/>
              </a:lnSpc>
            </a:pPr>
            <a:r>
              <a:rPr lang="en-US" sz="71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Physical Topology is the layout of devices on a network, in terms of physical structure. Logical is the way the data passed from one devices to another, linked to the protocols they use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372468" y="1978439"/>
            <a:ext cx="4104513" cy="4114800"/>
          </a:xfrm>
          <a:custGeom>
            <a:avLst/>
            <a:gdLst/>
            <a:ahLst/>
            <a:cxnLst/>
            <a:rect l="l" t="t" r="r" b="b"/>
            <a:pathLst>
              <a:path w="4104513" h="4114800">
                <a:moveTo>
                  <a:pt x="0" y="0"/>
                </a:moveTo>
                <a:lnTo>
                  <a:pt x="4104513" y="0"/>
                </a:lnTo>
                <a:lnTo>
                  <a:pt x="410451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TextBox 3"/>
          <p:cNvSpPr txBox="1"/>
          <p:nvPr/>
        </p:nvSpPr>
        <p:spPr>
          <a:xfrm>
            <a:off x="7239000" y="287335"/>
            <a:ext cx="3393727" cy="12268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079"/>
              </a:lnSpc>
            </a:pPr>
            <a:r>
              <a:rPr lang="en-US" sz="7199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VLANS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0" y="6424171"/>
            <a:ext cx="18288000" cy="25031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79"/>
              </a:lnSpc>
            </a:pPr>
            <a:r>
              <a:rPr lang="en-US" sz="71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The method used to logically separate out networks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2132842"/>
            <a:ext cx="16230600" cy="7364635"/>
          </a:xfrm>
          <a:custGeom>
            <a:avLst/>
            <a:gdLst/>
            <a:ahLst/>
            <a:cxnLst/>
            <a:rect l="l" t="t" r="r" b="b"/>
            <a:pathLst>
              <a:path w="16230600" h="7364635">
                <a:moveTo>
                  <a:pt x="0" y="0"/>
                </a:moveTo>
                <a:lnTo>
                  <a:pt x="16230600" y="0"/>
                </a:lnTo>
                <a:lnTo>
                  <a:pt x="16230600" y="7364635"/>
                </a:lnTo>
                <a:lnTo>
                  <a:pt x="0" y="73646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TextBox 3"/>
          <p:cNvSpPr txBox="1"/>
          <p:nvPr/>
        </p:nvSpPr>
        <p:spPr>
          <a:xfrm>
            <a:off x="3261518" y="287335"/>
            <a:ext cx="11764963" cy="12268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79"/>
              </a:lnSpc>
            </a:pPr>
            <a:r>
              <a:rPr lang="en-US" sz="71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Why might we use VLANS?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>
            <a:off x="5716384" y="2254469"/>
            <a:ext cx="7373780" cy="7373780"/>
          </a:xfrm>
          <a:custGeom>
            <a:avLst/>
            <a:gdLst/>
            <a:ahLst/>
            <a:cxnLst/>
            <a:rect l="l" t="t" r="r" b="b"/>
            <a:pathLst>
              <a:path w="7373780" h="7373780">
                <a:moveTo>
                  <a:pt x="0" y="0"/>
                </a:moveTo>
                <a:lnTo>
                  <a:pt x="7373780" y="0"/>
                </a:lnTo>
                <a:lnTo>
                  <a:pt x="7373780" y="7373780"/>
                </a:lnTo>
                <a:lnTo>
                  <a:pt x="0" y="73737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TextBox 4"/>
          <p:cNvSpPr txBox="1"/>
          <p:nvPr/>
        </p:nvSpPr>
        <p:spPr>
          <a:xfrm>
            <a:off x="3429000" y="180975"/>
            <a:ext cx="10935841" cy="15335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What is a network?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2841483"/>
            <a:ext cx="5167792" cy="2302017"/>
          </a:xfrm>
          <a:custGeom>
            <a:avLst/>
            <a:gdLst/>
            <a:ahLst/>
            <a:cxnLst/>
            <a:rect l="l" t="t" r="r" b="b"/>
            <a:pathLst>
              <a:path w="5167792" h="2302017">
                <a:moveTo>
                  <a:pt x="0" y="0"/>
                </a:moveTo>
                <a:lnTo>
                  <a:pt x="5167792" y="0"/>
                </a:lnTo>
                <a:lnTo>
                  <a:pt x="5167792" y="2302017"/>
                </a:lnTo>
                <a:lnTo>
                  <a:pt x="0" y="230201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>
            <a:off x="12718831" y="1158443"/>
            <a:ext cx="4540469" cy="4114800"/>
          </a:xfrm>
          <a:custGeom>
            <a:avLst/>
            <a:gdLst/>
            <a:ahLst/>
            <a:cxnLst/>
            <a:rect l="l" t="t" r="r" b="b"/>
            <a:pathLst>
              <a:path w="4540469" h="4114800">
                <a:moveTo>
                  <a:pt x="0" y="0"/>
                </a:moveTo>
                <a:lnTo>
                  <a:pt x="4540469" y="0"/>
                </a:lnTo>
                <a:lnTo>
                  <a:pt x="454046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7983908" y="1871983"/>
            <a:ext cx="2947508" cy="4241018"/>
          </a:xfrm>
          <a:prstGeom prst="rect">
            <a:avLst/>
          </a:prstGeom>
        </p:spPr>
      </p:pic>
      <p:sp>
        <p:nvSpPr>
          <p:cNvPr id="5" name="Freeform 5"/>
          <p:cNvSpPr/>
          <p:nvPr/>
        </p:nvSpPr>
        <p:spPr>
          <a:xfrm>
            <a:off x="3386296" y="5750485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6" name="Freeform 6"/>
          <p:cNvSpPr/>
          <p:nvPr/>
        </p:nvSpPr>
        <p:spPr>
          <a:xfrm>
            <a:off x="11383474" y="6598897"/>
            <a:ext cx="3605592" cy="2934050"/>
          </a:xfrm>
          <a:custGeom>
            <a:avLst/>
            <a:gdLst/>
            <a:ahLst/>
            <a:cxnLst/>
            <a:rect l="l" t="t" r="r" b="b"/>
            <a:pathLst>
              <a:path w="3605592" h="2934050">
                <a:moveTo>
                  <a:pt x="0" y="0"/>
                </a:moveTo>
                <a:lnTo>
                  <a:pt x="3605592" y="0"/>
                </a:lnTo>
                <a:lnTo>
                  <a:pt x="3605592" y="2934051"/>
                </a:lnTo>
                <a:lnTo>
                  <a:pt x="0" y="293405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7" name="TextBox 7"/>
          <p:cNvSpPr txBox="1"/>
          <p:nvPr/>
        </p:nvSpPr>
        <p:spPr>
          <a:xfrm>
            <a:off x="4332089" y="287335"/>
            <a:ext cx="9623822" cy="12268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79"/>
              </a:lnSpc>
            </a:pPr>
            <a:r>
              <a:rPr lang="en-US" sz="71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Network Components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012183" y="5624267"/>
            <a:ext cx="4263634" cy="4356204"/>
          </a:xfrm>
          <a:custGeom>
            <a:avLst/>
            <a:gdLst/>
            <a:ahLst/>
            <a:cxnLst/>
            <a:rect l="l" t="t" r="r" b="b"/>
            <a:pathLst>
              <a:path w="4263634" h="4356204">
                <a:moveTo>
                  <a:pt x="0" y="0"/>
                </a:moveTo>
                <a:lnTo>
                  <a:pt x="4263634" y="0"/>
                </a:lnTo>
                <a:lnTo>
                  <a:pt x="4263634" y="4356203"/>
                </a:lnTo>
                <a:lnTo>
                  <a:pt x="0" y="43562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TextBox 3"/>
          <p:cNvSpPr txBox="1"/>
          <p:nvPr/>
        </p:nvSpPr>
        <p:spPr>
          <a:xfrm>
            <a:off x="4114801" y="287335"/>
            <a:ext cx="9843096" cy="12268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079"/>
              </a:lnSpc>
            </a:pPr>
            <a:r>
              <a:rPr lang="en-US" sz="7199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Network Performance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1529" y="2355845"/>
            <a:ext cx="18104941" cy="27876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199"/>
              </a:lnSpc>
            </a:pPr>
            <a:r>
              <a:rPr lang="en-US" sz="79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What factors do you think could impact network performance?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834475" y="1028700"/>
            <a:ext cx="9698039" cy="6788627"/>
          </a:xfrm>
          <a:custGeom>
            <a:avLst/>
            <a:gdLst/>
            <a:ahLst/>
            <a:cxnLst/>
            <a:rect l="l" t="t" r="r" b="b"/>
            <a:pathLst>
              <a:path w="9698039" h="6788627">
                <a:moveTo>
                  <a:pt x="0" y="0"/>
                </a:moveTo>
                <a:lnTo>
                  <a:pt x="9698039" y="0"/>
                </a:lnTo>
                <a:lnTo>
                  <a:pt x="9698039" y="6788627"/>
                </a:lnTo>
                <a:lnTo>
                  <a:pt x="0" y="6788627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>
            <a:endParaRPr lang="en-GB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52492" y="3958731"/>
            <a:ext cx="4749738" cy="5299569"/>
          </a:xfrm>
          <a:custGeom>
            <a:avLst/>
            <a:gdLst/>
            <a:ahLst/>
            <a:cxnLst/>
            <a:rect l="l" t="t" r="r" b="b"/>
            <a:pathLst>
              <a:path w="4749738" h="5299569">
                <a:moveTo>
                  <a:pt x="0" y="0"/>
                </a:moveTo>
                <a:lnTo>
                  <a:pt x="4749738" y="0"/>
                </a:lnTo>
                <a:lnTo>
                  <a:pt x="4749738" y="5299569"/>
                </a:lnTo>
                <a:lnTo>
                  <a:pt x="0" y="52995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TextBox 3"/>
          <p:cNvSpPr txBox="1"/>
          <p:nvPr/>
        </p:nvSpPr>
        <p:spPr>
          <a:xfrm>
            <a:off x="0" y="296860"/>
            <a:ext cx="18288000" cy="3171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Research the three different network models. Write a small report on each type, providing pros, cons and examples of where they might be used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5943600" y="4383085"/>
            <a:ext cx="6466731" cy="13684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199"/>
              </a:lnSpc>
            </a:pPr>
            <a:r>
              <a:rPr lang="en-US" sz="7999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Client-Server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172200" y="7621178"/>
            <a:ext cx="5836841" cy="13684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199"/>
              </a:lnSpc>
            </a:pPr>
            <a:r>
              <a:rPr lang="en-US" sz="7999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Thin Clients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5943600" y="5910213"/>
            <a:ext cx="6222950" cy="13684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199"/>
              </a:lnSpc>
            </a:pPr>
            <a:r>
              <a:rPr lang="en-US" sz="7999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Peer to Peer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0" y="558799"/>
            <a:ext cx="18288000" cy="86995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99"/>
              </a:lnSpc>
              <a:spcBef>
                <a:spcPct val="0"/>
              </a:spcBef>
            </a:pPr>
            <a:r>
              <a:rPr lang="en-US" sz="54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A local graphic design company has 10 employees working in one office. They need to share printers, files, and internet access. Security is important as they handle client data.</a:t>
            </a:r>
          </a:p>
          <a:p>
            <a:pPr algn="ctr">
              <a:lnSpc>
                <a:spcPts val="7699"/>
              </a:lnSpc>
              <a:spcBef>
                <a:spcPct val="0"/>
              </a:spcBef>
            </a:pPr>
            <a:endParaRPr lang="en-US" sz="5499">
              <a:solidFill>
                <a:srgbClr val="000C7D"/>
              </a:solidFill>
              <a:latin typeface="ADLaM Display"/>
              <a:ea typeface="ADLaM Display"/>
              <a:cs typeface="ADLaM Display"/>
              <a:sym typeface="ADLaM Display"/>
            </a:endParaRPr>
          </a:p>
          <a:p>
            <a:pPr algn="ctr">
              <a:lnSpc>
                <a:spcPts val="7699"/>
              </a:lnSpc>
              <a:spcBef>
                <a:spcPct val="0"/>
              </a:spcBef>
            </a:pPr>
            <a:r>
              <a:rPr lang="en-US" sz="54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What type of network should they use?</a:t>
            </a:r>
          </a:p>
          <a:p>
            <a:pPr algn="ctr">
              <a:lnSpc>
                <a:spcPts val="7699"/>
              </a:lnSpc>
              <a:spcBef>
                <a:spcPct val="0"/>
              </a:spcBef>
            </a:pPr>
            <a:r>
              <a:rPr lang="en-US" sz="54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Should they use wired, wireless, or a mix?</a:t>
            </a:r>
          </a:p>
          <a:p>
            <a:pPr algn="ctr">
              <a:lnSpc>
                <a:spcPts val="7699"/>
              </a:lnSpc>
              <a:spcBef>
                <a:spcPct val="0"/>
              </a:spcBef>
            </a:pPr>
            <a:r>
              <a:rPr lang="en-US" sz="54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Should they set up a client-server model or peer-to-peer?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0" y="297141"/>
            <a:ext cx="18288000" cy="8699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99"/>
              </a:lnSpc>
              <a:spcBef>
                <a:spcPct val="0"/>
              </a:spcBef>
            </a:pPr>
            <a:r>
              <a:rPr lang="en-US" sz="54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A café wants to offer free Wi-Fi to customers. They don’t need customers to access staff computers or the till system, but the Wi-Fi should be fast and reliable.</a:t>
            </a:r>
          </a:p>
          <a:p>
            <a:pPr algn="ctr">
              <a:lnSpc>
                <a:spcPts val="7699"/>
              </a:lnSpc>
              <a:spcBef>
                <a:spcPct val="0"/>
              </a:spcBef>
            </a:pPr>
            <a:endParaRPr lang="en-US" sz="5499">
              <a:solidFill>
                <a:srgbClr val="000C7D"/>
              </a:solidFill>
              <a:latin typeface="ADLaM Display"/>
              <a:ea typeface="ADLaM Display"/>
              <a:cs typeface="ADLaM Display"/>
              <a:sym typeface="ADLaM Display"/>
            </a:endParaRPr>
          </a:p>
          <a:p>
            <a:pPr algn="ctr">
              <a:lnSpc>
                <a:spcPts val="7699"/>
              </a:lnSpc>
              <a:spcBef>
                <a:spcPct val="0"/>
              </a:spcBef>
            </a:pPr>
            <a:endParaRPr lang="en-US" sz="5499">
              <a:solidFill>
                <a:srgbClr val="000C7D"/>
              </a:solidFill>
              <a:latin typeface="ADLaM Display"/>
              <a:ea typeface="ADLaM Display"/>
              <a:cs typeface="ADLaM Display"/>
              <a:sym typeface="ADLaM Display"/>
            </a:endParaRPr>
          </a:p>
          <a:p>
            <a:pPr algn="ctr">
              <a:lnSpc>
                <a:spcPts val="7699"/>
              </a:lnSpc>
              <a:spcBef>
                <a:spcPct val="0"/>
              </a:spcBef>
            </a:pPr>
            <a:r>
              <a:rPr lang="en-US" sz="54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What network type should they use?</a:t>
            </a:r>
          </a:p>
          <a:p>
            <a:pPr algn="ctr">
              <a:lnSpc>
                <a:spcPts val="7699"/>
              </a:lnSpc>
              <a:spcBef>
                <a:spcPct val="0"/>
              </a:spcBef>
            </a:pPr>
            <a:r>
              <a:rPr lang="en-US" sz="54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Wired or wireless for customers?</a:t>
            </a:r>
          </a:p>
          <a:p>
            <a:pPr algn="ctr">
              <a:lnSpc>
                <a:spcPts val="7699"/>
              </a:lnSpc>
              <a:spcBef>
                <a:spcPct val="0"/>
              </a:spcBef>
            </a:pPr>
            <a:r>
              <a:rPr lang="en-US" sz="54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How should they structure the network to keep staff and customers separate?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0" y="558800"/>
            <a:ext cx="18288000" cy="8699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99"/>
              </a:lnSpc>
              <a:spcBef>
                <a:spcPct val="0"/>
              </a:spcBef>
            </a:pPr>
            <a:r>
              <a:rPr lang="en-US" sz="54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A family has several devices at home (PCs, tablets, gaming consoles, smart TVs). Their teenage child wants a lag-free gaming experience.</a:t>
            </a:r>
          </a:p>
          <a:p>
            <a:pPr algn="ctr">
              <a:lnSpc>
                <a:spcPts val="7699"/>
              </a:lnSpc>
              <a:spcBef>
                <a:spcPct val="0"/>
              </a:spcBef>
            </a:pPr>
            <a:endParaRPr lang="en-US" sz="5499">
              <a:solidFill>
                <a:srgbClr val="000C7D"/>
              </a:solidFill>
              <a:latin typeface="ADLaM Display"/>
              <a:ea typeface="ADLaM Display"/>
              <a:cs typeface="ADLaM Display"/>
              <a:sym typeface="ADLaM Display"/>
            </a:endParaRPr>
          </a:p>
          <a:p>
            <a:pPr algn="ctr">
              <a:lnSpc>
                <a:spcPts val="7699"/>
              </a:lnSpc>
              <a:spcBef>
                <a:spcPct val="0"/>
              </a:spcBef>
            </a:pPr>
            <a:endParaRPr lang="en-US" sz="5499">
              <a:solidFill>
                <a:srgbClr val="000C7D"/>
              </a:solidFill>
              <a:latin typeface="ADLaM Display"/>
              <a:ea typeface="ADLaM Display"/>
              <a:cs typeface="ADLaM Display"/>
              <a:sym typeface="ADLaM Display"/>
            </a:endParaRPr>
          </a:p>
          <a:p>
            <a:pPr algn="ctr">
              <a:lnSpc>
                <a:spcPts val="7699"/>
              </a:lnSpc>
              <a:spcBef>
                <a:spcPct val="0"/>
              </a:spcBef>
            </a:pPr>
            <a:r>
              <a:rPr lang="en-US" sz="54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What network type (LAN/WAN)?</a:t>
            </a:r>
          </a:p>
          <a:p>
            <a:pPr algn="ctr">
              <a:lnSpc>
                <a:spcPts val="7699"/>
              </a:lnSpc>
              <a:spcBef>
                <a:spcPct val="0"/>
              </a:spcBef>
            </a:pPr>
            <a:r>
              <a:rPr lang="en-US" sz="54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Which devices should be wired vs wireless?</a:t>
            </a:r>
          </a:p>
          <a:p>
            <a:pPr algn="ctr">
              <a:lnSpc>
                <a:spcPts val="7699"/>
              </a:lnSpc>
              <a:spcBef>
                <a:spcPct val="0"/>
              </a:spcBef>
            </a:pPr>
            <a:r>
              <a:rPr lang="en-US" sz="54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Do they need a client-server setup, or will peer-to-peer be enough?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0" y="933450"/>
            <a:ext cx="18288000" cy="3841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99"/>
              </a:lnSpc>
              <a:spcBef>
                <a:spcPct val="0"/>
              </a:spcBef>
            </a:pPr>
            <a:r>
              <a:rPr lang="en-US" sz="54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A construction company has a temporary site office in a rural location with no fixed internet lines. Staff need to communicate with head office, send reports, and hold video calls.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0" y="5416550"/>
            <a:ext cx="18288000" cy="3841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99"/>
              </a:lnSpc>
              <a:spcBef>
                <a:spcPct val="0"/>
              </a:spcBef>
            </a:pPr>
            <a:r>
              <a:rPr lang="en-US" sz="54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What network type would this be??</a:t>
            </a:r>
          </a:p>
          <a:p>
            <a:pPr algn="ctr">
              <a:lnSpc>
                <a:spcPts val="7699"/>
              </a:lnSpc>
              <a:spcBef>
                <a:spcPct val="0"/>
              </a:spcBef>
            </a:pPr>
            <a:r>
              <a:rPr lang="en-US" sz="54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Would wired or wireless make more sense here?</a:t>
            </a:r>
          </a:p>
          <a:p>
            <a:pPr algn="ctr">
              <a:lnSpc>
                <a:spcPts val="7699"/>
              </a:lnSpc>
              <a:spcBef>
                <a:spcPct val="0"/>
              </a:spcBef>
            </a:pPr>
            <a:r>
              <a:rPr lang="en-US" sz="54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What structure should they use for managing files and communication?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108219" y="2711785"/>
            <a:ext cx="10071562" cy="6546515"/>
          </a:xfrm>
          <a:custGeom>
            <a:avLst/>
            <a:gdLst/>
            <a:ahLst/>
            <a:cxnLst/>
            <a:rect l="l" t="t" r="r" b="b"/>
            <a:pathLst>
              <a:path w="10071562" h="6546515">
                <a:moveTo>
                  <a:pt x="0" y="0"/>
                </a:moveTo>
                <a:lnTo>
                  <a:pt x="10071562" y="0"/>
                </a:lnTo>
                <a:lnTo>
                  <a:pt x="10071562" y="6546515"/>
                </a:lnTo>
                <a:lnTo>
                  <a:pt x="0" y="654651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TextBox 3"/>
          <p:cNvSpPr txBox="1"/>
          <p:nvPr/>
        </p:nvSpPr>
        <p:spPr>
          <a:xfrm>
            <a:off x="0" y="296860"/>
            <a:ext cx="18288000" cy="2105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Use an online tool to draw a network map. This must include a router, a server, and a switch.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553200" y="-161925"/>
            <a:ext cx="4928145" cy="15335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Wrap up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5181600" y="1590394"/>
            <a:ext cx="7631063" cy="13684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199"/>
              </a:lnSpc>
            </a:pPr>
            <a:r>
              <a:rPr lang="en-US" sz="7999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What is a PAN?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371601" y="3177900"/>
            <a:ext cx="15281820" cy="13684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199"/>
              </a:lnSpc>
            </a:pPr>
            <a:r>
              <a:rPr lang="en-US" sz="7999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What’s one drawback of Wi-Fi?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957388" y="6352910"/>
            <a:ext cx="14678025" cy="1368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199"/>
              </a:lnSpc>
            </a:pPr>
            <a:r>
              <a:rPr lang="en-US" sz="79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Can you draw a star network?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514600" y="4765405"/>
            <a:ext cx="12995027" cy="13684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199"/>
              </a:lnSpc>
            </a:pPr>
            <a:r>
              <a:rPr lang="en-US" sz="7999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What does latency mean?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>
            <a:off x="5104027" y="3573937"/>
            <a:ext cx="8841074" cy="6244008"/>
          </a:xfrm>
          <a:custGeom>
            <a:avLst/>
            <a:gdLst/>
            <a:ahLst/>
            <a:cxnLst/>
            <a:rect l="l" t="t" r="r" b="b"/>
            <a:pathLst>
              <a:path w="8841074" h="6244008">
                <a:moveTo>
                  <a:pt x="0" y="0"/>
                </a:moveTo>
                <a:lnTo>
                  <a:pt x="8841074" y="0"/>
                </a:lnTo>
                <a:lnTo>
                  <a:pt x="8841074" y="6244008"/>
                </a:lnTo>
                <a:lnTo>
                  <a:pt x="0" y="624400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TextBox 4"/>
          <p:cNvSpPr txBox="1"/>
          <p:nvPr/>
        </p:nvSpPr>
        <p:spPr>
          <a:xfrm>
            <a:off x="0" y="180975"/>
            <a:ext cx="18288000" cy="3133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What are the benefits of setting up a network?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>
            <a:off x="7960659" y="6212955"/>
            <a:ext cx="3669090" cy="3045345"/>
          </a:xfrm>
          <a:custGeom>
            <a:avLst/>
            <a:gdLst/>
            <a:ahLst/>
            <a:cxnLst/>
            <a:rect l="l" t="t" r="r" b="b"/>
            <a:pathLst>
              <a:path w="3669090" h="3045345">
                <a:moveTo>
                  <a:pt x="0" y="0"/>
                </a:moveTo>
                <a:lnTo>
                  <a:pt x="3669090" y="0"/>
                </a:lnTo>
                <a:lnTo>
                  <a:pt x="3669090" y="3045345"/>
                </a:lnTo>
                <a:lnTo>
                  <a:pt x="0" y="304534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TextBox 4"/>
          <p:cNvSpPr txBox="1"/>
          <p:nvPr/>
        </p:nvSpPr>
        <p:spPr>
          <a:xfrm>
            <a:off x="4831010" y="404918"/>
            <a:ext cx="8625979" cy="25031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79"/>
              </a:lnSpc>
            </a:pPr>
            <a:r>
              <a:rPr lang="en-US" sz="71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Learning Objectives</a:t>
            </a:r>
          </a:p>
          <a:p>
            <a:pPr algn="ctr">
              <a:lnSpc>
                <a:spcPts val="10079"/>
              </a:lnSpc>
            </a:pPr>
            <a:endParaRPr lang="en-US" sz="7199">
              <a:solidFill>
                <a:srgbClr val="000C7D"/>
              </a:solidFill>
              <a:latin typeface="ADLaM Display"/>
              <a:ea typeface="ADLaM Display"/>
              <a:cs typeface="ADLaM Display"/>
              <a:sym typeface="ADLaM Display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952180" y="3652254"/>
            <a:ext cx="14013260" cy="7785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440"/>
              </a:lnSpc>
            </a:pPr>
            <a:r>
              <a:rPr lang="en-US" sz="4600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Compare wired vs wireless connectivity methods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162875" y="2130794"/>
            <a:ext cx="14625638" cy="7785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40"/>
              </a:lnSpc>
            </a:pPr>
            <a:r>
              <a:rPr lang="en-US" sz="460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Identify and explain the different types of networks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710185" y="5057775"/>
            <a:ext cx="14625637" cy="7785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440"/>
              </a:lnSpc>
            </a:pPr>
            <a:r>
              <a:rPr lang="en-US" sz="4600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Describe and evaluate different network topologies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>
            <a:off x="6891832" y="6093196"/>
            <a:ext cx="5167724" cy="4114800"/>
          </a:xfrm>
          <a:custGeom>
            <a:avLst/>
            <a:gdLst/>
            <a:ahLst/>
            <a:cxnLst/>
            <a:rect l="l" t="t" r="r" b="b"/>
            <a:pathLst>
              <a:path w="5167724" h="4114800">
                <a:moveTo>
                  <a:pt x="0" y="0"/>
                </a:moveTo>
                <a:lnTo>
                  <a:pt x="5167724" y="0"/>
                </a:lnTo>
                <a:lnTo>
                  <a:pt x="516772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TextBox 4"/>
          <p:cNvSpPr txBox="1"/>
          <p:nvPr/>
        </p:nvSpPr>
        <p:spPr>
          <a:xfrm>
            <a:off x="6066979" y="404918"/>
            <a:ext cx="6154043" cy="12268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79"/>
              </a:lnSpc>
            </a:pPr>
            <a:r>
              <a:rPr lang="en-US" sz="71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Flipped study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777287" y="2102219"/>
            <a:ext cx="13396814" cy="10191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399"/>
              </a:lnSpc>
            </a:pPr>
            <a:r>
              <a:rPr lang="en-US" sz="59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What is a software defined network?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5543953" y="3588120"/>
            <a:ext cx="7863483" cy="10191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399"/>
              </a:lnSpc>
            </a:pPr>
            <a:r>
              <a:rPr lang="en-US" sz="59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Where are they used?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158238" y="5074021"/>
            <a:ext cx="12634912" cy="10191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399"/>
              </a:lnSpc>
            </a:pPr>
            <a:r>
              <a:rPr lang="en-US" sz="59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How will they change networking?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>
            <a:off x="6657716" y="4181966"/>
            <a:ext cx="4972568" cy="4114800"/>
          </a:xfrm>
          <a:custGeom>
            <a:avLst/>
            <a:gdLst/>
            <a:ahLst/>
            <a:cxnLst/>
            <a:rect l="l" t="t" r="r" b="b"/>
            <a:pathLst>
              <a:path w="4972568" h="4114800">
                <a:moveTo>
                  <a:pt x="0" y="0"/>
                </a:moveTo>
                <a:lnTo>
                  <a:pt x="4972568" y="0"/>
                </a:lnTo>
                <a:lnTo>
                  <a:pt x="497256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TextBox 4"/>
          <p:cNvSpPr txBox="1"/>
          <p:nvPr/>
        </p:nvSpPr>
        <p:spPr>
          <a:xfrm>
            <a:off x="0" y="180975"/>
            <a:ext cx="18288000" cy="27971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What are the potential drawbacks of setting up a network?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>
            <a:off x="7970538" y="6972300"/>
            <a:ext cx="2845300" cy="2845300"/>
          </a:xfrm>
          <a:custGeom>
            <a:avLst/>
            <a:gdLst/>
            <a:ahLst/>
            <a:cxnLst/>
            <a:rect l="l" t="t" r="r" b="b"/>
            <a:pathLst>
              <a:path w="2845300" h="2845300">
                <a:moveTo>
                  <a:pt x="0" y="0"/>
                </a:moveTo>
                <a:lnTo>
                  <a:pt x="2845300" y="0"/>
                </a:lnTo>
                <a:lnTo>
                  <a:pt x="2845300" y="2845300"/>
                </a:lnTo>
                <a:lnTo>
                  <a:pt x="0" y="28453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TextBox 4"/>
          <p:cNvSpPr txBox="1"/>
          <p:nvPr/>
        </p:nvSpPr>
        <p:spPr>
          <a:xfrm>
            <a:off x="0" y="180975"/>
            <a:ext cx="18288000" cy="3133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Networks use IP addresses and Mac addresses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578993" y="3609975"/>
            <a:ext cx="12631639" cy="15335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What is an IP address?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826697" y="4981575"/>
            <a:ext cx="12882310" cy="15335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What is a mac address?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>
            <a:off x="5428129" y="2101143"/>
            <a:ext cx="6642847" cy="6642847"/>
          </a:xfrm>
          <a:custGeom>
            <a:avLst/>
            <a:gdLst/>
            <a:ahLst/>
            <a:cxnLst/>
            <a:rect l="l" t="t" r="r" b="b"/>
            <a:pathLst>
              <a:path w="6642847" h="6642847">
                <a:moveTo>
                  <a:pt x="0" y="0"/>
                </a:moveTo>
                <a:lnTo>
                  <a:pt x="6642847" y="0"/>
                </a:lnTo>
                <a:lnTo>
                  <a:pt x="6642847" y="6642847"/>
                </a:lnTo>
                <a:lnTo>
                  <a:pt x="0" y="664284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TextBox 4"/>
          <p:cNvSpPr txBox="1"/>
          <p:nvPr/>
        </p:nvSpPr>
        <p:spPr>
          <a:xfrm>
            <a:off x="2971800" y="385868"/>
            <a:ext cx="12009388" cy="13684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199"/>
              </a:lnSpc>
            </a:pPr>
            <a:r>
              <a:rPr lang="en-US" sz="7999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Different network types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>
            <a:off x="2279069" y="6444238"/>
            <a:ext cx="13729863" cy="2299752"/>
          </a:xfrm>
          <a:custGeom>
            <a:avLst/>
            <a:gdLst/>
            <a:ahLst/>
            <a:cxnLst/>
            <a:rect l="l" t="t" r="r" b="b"/>
            <a:pathLst>
              <a:path w="13729863" h="2299752">
                <a:moveTo>
                  <a:pt x="0" y="0"/>
                </a:moveTo>
                <a:lnTo>
                  <a:pt x="13729862" y="0"/>
                </a:lnTo>
                <a:lnTo>
                  <a:pt x="13729862" y="2299752"/>
                </a:lnTo>
                <a:lnTo>
                  <a:pt x="0" y="229975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TextBox 4"/>
          <p:cNvSpPr txBox="1"/>
          <p:nvPr/>
        </p:nvSpPr>
        <p:spPr>
          <a:xfrm>
            <a:off x="3867596" y="385868"/>
            <a:ext cx="10552807" cy="1368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199"/>
              </a:lnSpc>
            </a:pPr>
            <a:r>
              <a:rPr lang="en-US" sz="79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Networks differ by.....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372225" y="2479858"/>
            <a:ext cx="5543550" cy="927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99"/>
              </a:lnSpc>
            </a:pPr>
            <a:r>
              <a:rPr lang="en-US" sz="54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Number of users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103640" y="3887316"/>
            <a:ext cx="6080721" cy="927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99"/>
              </a:lnSpc>
            </a:pPr>
            <a:r>
              <a:rPr lang="en-US" sz="54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Connection Media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696224" y="5290667"/>
            <a:ext cx="4895552" cy="927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99"/>
              </a:lnSpc>
            </a:pPr>
            <a:r>
              <a:rPr lang="en-US" sz="54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Coverage Area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>
            <a:off x="4896674" y="4522699"/>
            <a:ext cx="9642133" cy="5509791"/>
          </a:xfrm>
          <a:custGeom>
            <a:avLst/>
            <a:gdLst/>
            <a:ahLst/>
            <a:cxnLst/>
            <a:rect l="l" t="t" r="r" b="b"/>
            <a:pathLst>
              <a:path w="9642133" h="5509791">
                <a:moveTo>
                  <a:pt x="0" y="0"/>
                </a:moveTo>
                <a:lnTo>
                  <a:pt x="9642134" y="0"/>
                </a:lnTo>
                <a:lnTo>
                  <a:pt x="9642134" y="5509791"/>
                </a:lnTo>
                <a:lnTo>
                  <a:pt x="0" y="550979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TextBox 4"/>
          <p:cNvSpPr txBox="1"/>
          <p:nvPr/>
        </p:nvSpPr>
        <p:spPr>
          <a:xfrm>
            <a:off x="1940173" y="-152400"/>
            <a:ext cx="14407654" cy="1368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199"/>
              </a:lnSpc>
            </a:pPr>
            <a:r>
              <a:rPr lang="en-US" sz="79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Personal Area Network (PAN)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63388" y="1627622"/>
            <a:ext cx="17624612" cy="2397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40"/>
              </a:lnSpc>
            </a:pPr>
            <a:r>
              <a:rPr lang="en-US" sz="460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Very small networks or connected devices within one building and used by an individual or small business. Limited distance accessibility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3F3D0F35BECBD4DAAC17028F29E0D2F" ma:contentTypeVersion="3" ma:contentTypeDescription="Create a new document." ma:contentTypeScope="" ma:versionID="d74a595f8593d6f539211a7bbc50a54b">
  <xsd:schema xmlns:xsd="http://www.w3.org/2001/XMLSchema" xmlns:xs="http://www.w3.org/2001/XMLSchema" xmlns:p="http://schemas.microsoft.com/office/2006/metadata/properties" xmlns:ns2="bc2fa7dd-ef05-4ab0-a50a-4e0e11717674" targetNamespace="http://schemas.microsoft.com/office/2006/metadata/properties" ma:root="true" ma:fieldsID="81cf2bf3f1c9d7773c4c3d089de2172d" ns2:_="">
    <xsd:import namespace="bc2fa7dd-ef05-4ab0-a50a-4e0e1171767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c2fa7dd-ef05-4ab0-a50a-4e0e1171767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F96A51C-4B7C-4A2B-A44C-F3B00C9D9B88}"/>
</file>

<file path=customXml/itemProps2.xml><?xml version="1.0" encoding="utf-8"?>
<ds:datastoreItem xmlns:ds="http://schemas.openxmlformats.org/officeDocument/2006/customXml" ds:itemID="{3E7E1C18-5469-498F-A53F-9EE6A08341CC}"/>
</file>

<file path=customXml/itemProps3.xml><?xml version="1.0" encoding="utf-8"?>
<ds:datastoreItem xmlns:ds="http://schemas.openxmlformats.org/officeDocument/2006/customXml" ds:itemID="{AB1AAAFC-3C70-4A7E-92AF-5C304E77664C}"/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1164</Words>
  <Application>Microsoft Office PowerPoint</Application>
  <PresentationFormat>Custom</PresentationFormat>
  <Paragraphs>178</Paragraphs>
  <Slides>41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5" baseType="lpstr">
      <vt:lpstr>ADLaM Display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Networking Intro </dc:title>
  <cp:lastModifiedBy>Bobbie Brandybuck</cp:lastModifiedBy>
  <cp:revision>2</cp:revision>
  <dcterms:created xsi:type="dcterms:W3CDTF">2006-08-16T00:00:00Z</dcterms:created>
  <dcterms:modified xsi:type="dcterms:W3CDTF">2025-11-11T09:43:55Z</dcterms:modified>
  <dc:identifier>DAG0ecGeEsc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0x01010033F3D0F35BECBD4DAAC17028F29E0D2F</vt:lpwstr>
  </property>
</Properties>
</file>

<file path=docProps/thumbnail.jpeg>
</file>